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70" r:id="rId4"/>
    <p:sldId id="271" r:id="rId5"/>
    <p:sldId id="262" r:id="rId6"/>
    <p:sldId id="274" r:id="rId7"/>
    <p:sldId id="275" r:id="rId8"/>
    <p:sldId id="259" r:id="rId9"/>
    <p:sldId id="260" r:id="rId10"/>
    <p:sldId id="258" r:id="rId11"/>
    <p:sldId id="261" r:id="rId12"/>
    <p:sldId id="263" r:id="rId13"/>
    <p:sldId id="264" r:id="rId14"/>
    <p:sldId id="265" r:id="rId15"/>
    <p:sldId id="266" r:id="rId16"/>
    <p:sldId id="267" r:id="rId17"/>
    <p:sldId id="269" r:id="rId18"/>
    <p:sldId id="268" r:id="rId19"/>
    <p:sldId id="272"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A8F48E62-793E-4CE8-BDC4-B74B1EA3417C}" type="datetimeFigureOut">
              <a:rPr lang="en-IN" smtClean="0"/>
              <a:t>02-02-2021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3755379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8F48E62-793E-4CE8-BDC4-B74B1EA3417C}" type="datetimeFigureOut">
              <a:rPr lang="en-IN" smtClean="0"/>
              <a:t>02-02-2021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3061104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8F48E62-793E-4CE8-BDC4-B74B1EA3417C}" type="datetimeFigureOut">
              <a:rPr lang="en-IN" smtClean="0"/>
              <a:t>02-02-2021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4290972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8F48E62-793E-4CE8-BDC4-B74B1EA3417C}" type="datetimeFigureOut">
              <a:rPr lang="en-IN" smtClean="0"/>
              <a:t>02-02-2021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69725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F48E62-793E-4CE8-BDC4-B74B1EA3417C}" type="datetimeFigureOut">
              <a:rPr lang="en-IN" smtClean="0"/>
              <a:t>02-02-2021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4111635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A8F48E62-793E-4CE8-BDC4-B74B1EA3417C}" type="datetimeFigureOut">
              <a:rPr lang="en-IN" smtClean="0"/>
              <a:t>02-02-2021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1877130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A8F48E62-793E-4CE8-BDC4-B74B1EA3417C}" type="datetimeFigureOut">
              <a:rPr lang="en-IN" smtClean="0"/>
              <a:t>02-02-2021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3455472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A8F48E62-793E-4CE8-BDC4-B74B1EA3417C}" type="datetimeFigureOut">
              <a:rPr lang="en-IN" smtClean="0"/>
              <a:t>02-02-2021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1015985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F48E62-793E-4CE8-BDC4-B74B1EA3417C}" type="datetimeFigureOut">
              <a:rPr lang="en-IN" smtClean="0"/>
              <a:t>02-02-2021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2493854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48E62-793E-4CE8-BDC4-B74B1EA3417C}" type="datetimeFigureOut">
              <a:rPr lang="en-IN" smtClean="0"/>
              <a:t>02-02-2021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1655576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48E62-793E-4CE8-BDC4-B74B1EA3417C}" type="datetimeFigureOut">
              <a:rPr lang="en-IN" smtClean="0"/>
              <a:t>02-02-2021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4EB9A6-5E09-4430-9AE7-84C4294A13CE}" type="slidenum">
              <a:rPr lang="en-IN" smtClean="0"/>
              <a:t>‹#›</a:t>
            </a:fld>
            <a:endParaRPr lang="en-IN"/>
          </a:p>
        </p:txBody>
      </p:sp>
    </p:spTree>
    <p:extLst>
      <p:ext uri="{BB962C8B-B14F-4D97-AF65-F5344CB8AC3E}">
        <p14:creationId xmlns:p14="http://schemas.microsoft.com/office/powerpoint/2010/main" val="3305998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F48E62-793E-4CE8-BDC4-B74B1EA3417C}" type="datetimeFigureOut">
              <a:rPr lang="en-IN" smtClean="0"/>
              <a:t>02-02-2021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4EB9A6-5E09-4430-9AE7-84C4294A13CE}" type="slidenum">
              <a:rPr lang="en-IN" smtClean="0"/>
              <a:t>‹#›</a:t>
            </a:fld>
            <a:endParaRPr lang="en-IN"/>
          </a:p>
        </p:txBody>
      </p:sp>
    </p:spTree>
    <p:extLst>
      <p:ext uri="{BB962C8B-B14F-4D97-AF65-F5344CB8AC3E}">
        <p14:creationId xmlns:p14="http://schemas.microsoft.com/office/powerpoint/2010/main" val="370456310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b="1" dirty="0"/>
              <a:t>Introduction to predictive modelling, Applications, Python packages, R packages &amp; Anaconda Navigator Installation </a:t>
            </a:r>
          </a:p>
        </p:txBody>
      </p:sp>
      <p:sp>
        <p:nvSpPr>
          <p:cNvPr id="3" name="Subtitle 2"/>
          <p:cNvSpPr>
            <a:spLocks noGrp="1"/>
          </p:cNvSpPr>
          <p:nvPr>
            <p:ph type="subTitle" idx="1"/>
          </p:nvPr>
        </p:nvSpPr>
        <p:spPr/>
        <p:txBody>
          <a:bodyPr/>
          <a:lstStyle/>
          <a:p>
            <a:r>
              <a:rPr lang="en-IN" dirty="0"/>
              <a:t>Session 1</a:t>
            </a:r>
          </a:p>
        </p:txBody>
      </p:sp>
    </p:spTree>
    <p:extLst>
      <p:ext uri="{BB962C8B-B14F-4D97-AF65-F5344CB8AC3E}">
        <p14:creationId xmlns:p14="http://schemas.microsoft.com/office/powerpoint/2010/main" val="4223313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Predictive analytics</a:t>
            </a:r>
          </a:p>
        </p:txBody>
      </p:sp>
      <p:sp>
        <p:nvSpPr>
          <p:cNvPr id="3" name="Content Placeholder 2"/>
          <p:cNvSpPr>
            <a:spLocks noGrp="1"/>
          </p:cNvSpPr>
          <p:nvPr>
            <p:ph idx="1"/>
          </p:nvPr>
        </p:nvSpPr>
        <p:spPr>
          <a:xfrm>
            <a:off x="838200" y="1825625"/>
            <a:ext cx="5638800" cy="4351338"/>
          </a:xfrm>
        </p:spPr>
        <p:txBody>
          <a:bodyPr/>
          <a:lstStyle/>
          <a:p>
            <a:r>
              <a:rPr lang="en-IN" dirty="0"/>
              <a:t>Predictive analysis can help in future projection that help in numerous businesses, etc.</a:t>
            </a:r>
          </a:p>
        </p:txBody>
      </p:sp>
      <p:pic>
        <p:nvPicPr>
          <p:cNvPr id="4" name="Picture 3"/>
          <p:cNvPicPr>
            <a:picLocks noChangeAspect="1"/>
          </p:cNvPicPr>
          <p:nvPr/>
        </p:nvPicPr>
        <p:blipFill>
          <a:blip r:embed="rId2"/>
          <a:stretch>
            <a:fillRect/>
          </a:stretch>
        </p:blipFill>
        <p:spPr>
          <a:xfrm>
            <a:off x="6096000" y="1825625"/>
            <a:ext cx="5772150" cy="3962400"/>
          </a:xfrm>
          <a:prstGeom prst="rect">
            <a:avLst/>
          </a:prstGeom>
        </p:spPr>
      </p:pic>
    </p:spTree>
    <p:extLst>
      <p:ext uri="{BB962C8B-B14F-4D97-AF65-F5344CB8AC3E}">
        <p14:creationId xmlns:p14="http://schemas.microsoft.com/office/powerpoint/2010/main" val="2273968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packages</a:t>
            </a:r>
            <a:endParaRPr lang="en-IN" dirty="0"/>
          </a:p>
        </p:txBody>
      </p:sp>
      <p:sp>
        <p:nvSpPr>
          <p:cNvPr id="3" name="Content Placeholder 2"/>
          <p:cNvSpPr>
            <a:spLocks noGrp="1"/>
          </p:cNvSpPr>
          <p:nvPr>
            <p:ph idx="1"/>
          </p:nvPr>
        </p:nvSpPr>
        <p:spPr>
          <a:xfrm>
            <a:off x="838200" y="1933202"/>
            <a:ext cx="10515600" cy="4351338"/>
          </a:xfrm>
        </p:spPr>
        <p:txBody>
          <a:bodyPr>
            <a:normAutofit fontScale="85000" lnSpcReduction="20000"/>
          </a:bodyPr>
          <a:lstStyle/>
          <a:p>
            <a:r>
              <a:rPr lang="en-US" dirty="0" err="1"/>
              <a:t>Numpy</a:t>
            </a:r>
            <a:r>
              <a:rPr lang="en-US" dirty="0"/>
              <a:t> - </a:t>
            </a:r>
            <a:r>
              <a:rPr lang="en-IN" b="0" i="0" dirty="0">
                <a:solidFill>
                  <a:srgbClr val="2D2D2D"/>
                </a:solidFill>
                <a:effectLst/>
                <a:latin typeface="Poppins"/>
              </a:rPr>
              <a:t>performing scientific computations &amp; to work with N-dimensional arrays</a:t>
            </a:r>
            <a:endParaRPr lang="en-US" dirty="0"/>
          </a:p>
          <a:p>
            <a:pPr algn="l"/>
            <a:r>
              <a:rPr lang="en-US" dirty="0"/>
              <a:t>Pandas - </a:t>
            </a:r>
            <a:r>
              <a:rPr lang="en-US" b="0" i="0" dirty="0">
                <a:solidFill>
                  <a:srgbClr val="2D2D2D"/>
                </a:solidFill>
                <a:effectLst/>
                <a:latin typeface="Poppins"/>
              </a:rPr>
              <a:t>It contains </a:t>
            </a:r>
            <a:r>
              <a:rPr lang="en-US" b="0" i="0" dirty="0" err="1">
                <a:solidFill>
                  <a:srgbClr val="2D2D2D"/>
                </a:solidFill>
                <a:effectLst/>
                <a:latin typeface="Poppins"/>
              </a:rPr>
              <a:t>DataFrame</a:t>
            </a:r>
            <a:r>
              <a:rPr lang="en-US" b="0" i="0" dirty="0">
                <a:solidFill>
                  <a:srgbClr val="2D2D2D"/>
                </a:solidFill>
                <a:effectLst/>
                <a:latin typeface="Poppins"/>
              </a:rPr>
              <a:t> as its main data structure. With </a:t>
            </a:r>
            <a:r>
              <a:rPr lang="en-US" b="0" i="0" dirty="0" err="1">
                <a:solidFill>
                  <a:srgbClr val="2D2D2D"/>
                </a:solidFill>
                <a:effectLst/>
                <a:latin typeface="Poppins"/>
              </a:rPr>
              <a:t>DataFrame</a:t>
            </a:r>
            <a:r>
              <a:rPr lang="en-US" b="0" i="0" dirty="0">
                <a:solidFill>
                  <a:srgbClr val="2D2D2D"/>
                </a:solidFill>
                <a:effectLst/>
                <a:latin typeface="Poppins"/>
              </a:rPr>
              <a:t> you can store and manage data from tables by performing manipulation over rows and columns. </a:t>
            </a:r>
          </a:p>
          <a:p>
            <a:endParaRPr lang="en-US" dirty="0"/>
          </a:p>
          <a:p>
            <a:r>
              <a:rPr lang="en-US" dirty="0"/>
              <a:t>Scikit-learn - </a:t>
            </a:r>
            <a:r>
              <a:rPr lang="en-US" b="0" i="0" dirty="0">
                <a:solidFill>
                  <a:srgbClr val="2D2D2D"/>
                </a:solidFill>
                <a:effectLst/>
                <a:latin typeface="Poppins"/>
              </a:rPr>
              <a:t>It is being used for classification, regression and clustering or manage spam, image recognition, drug response, stock pricing, customer segmentation etc. It also allows dimensionality reduction, model selection and pre-processing.</a:t>
            </a:r>
            <a:endParaRPr lang="en-US" dirty="0"/>
          </a:p>
          <a:p>
            <a:r>
              <a:rPr lang="en-US" dirty="0"/>
              <a:t>Matplotlib - </a:t>
            </a:r>
            <a:r>
              <a:rPr lang="en-US" b="0" i="0" dirty="0">
                <a:solidFill>
                  <a:srgbClr val="2D2D2D"/>
                </a:solidFill>
                <a:effectLst/>
                <a:latin typeface="Poppins"/>
              </a:rPr>
              <a:t>With Matplotlib, you can make histograms, plots, bar charts, scatter plots etc.</a:t>
            </a:r>
            <a:endParaRPr lang="en-US" dirty="0"/>
          </a:p>
          <a:p>
            <a:r>
              <a:rPr lang="en-US" dirty="0"/>
              <a:t>Seaborn - </a:t>
            </a:r>
            <a:r>
              <a:rPr lang="en-US" b="0" i="0" dirty="0">
                <a:solidFill>
                  <a:srgbClr val="2D2D2D"/>
                </a:solidFill>
                <a:effectLst/>
                <a:latin typeface="Poppins"/>
              </a:rPr>
              <a:t>Seaborn was designed to visualize the complex statistical models. It has the potential to deliver accurate graphs such as heat maps. Seaborn was created on the concept of Matplotlib and somehow it is highly dependent on that. </a:t>
            </a:r>
            <a:endParaRPr lang="en-US" dirty="0"/>
          </a:p>
          <a:p>
            <a:endParaRPr lang="en-IN" dirty="0"/>
          </a:p>
        </p:txBody>
      </p:sp>
    </p:spTree>
    <p:extLst>
      <p:ext uri="{BB962C8B-B14F-4D97-AF65-F5344CB8AC3E}">
        <p14:creationId xmlns:p14="http://schemas.microsoft.com/office/powerpoint/2010/main" val="1670520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CE83F-9A5B-453D-A11D-18668B312680}"/>
              </a:ext>
            </a:extLst>
          </p:cNvPr>
          <p:cNvSpPr>
            <a:spLocks noGrp="1"/>
          </p:cNvSpPr>
          <p:nvPr>
            <p:ph type="title"/>
          </p:nvPr>
        </p:nvSpPr>
        <p:spPr>
          <a:xfrm>
            <a:off x="838200" y="257548"/>
            <a:ext cx="10515600" cy="1325563"/>
          </a:xfrm>
        </p:spPr>
        <p:txBody>
          <a:bodyPr/>
          <a:lstStyle/>
          <a:p>
            <a:r>
              <a:rPr lang="en-US" dirty="0"/>
              <a:t>R Packages</a:t>
            </a:r>
            <a:endParaRPr lang="en-IN" dirty="0"/>
          </a:p>
        </p:txBody>
      </p:sp>
      <p:sp>
        <p:nvSpPr>
          <p:cNvPr id="3" name="Content Placeholder 2">
            <a:extLst>
              <a:ext uri="{FF2B5EF4-FFF2-40B4-BE49-F238E27FC236}">
                <a16:creationId xmlns:a16="http://schemas.microsoft.com/office/drawing/2014/main" id="{EE492C4C-E93B-439B-9892-4D903F76606A}"/>
              </a:ext>
            </a:extLst>
          </p:cNvPr>
          <p:cNvSpPr>
            <a:spLocks noGrp="1"/>
          </p:cNvSpPr>
          <p:nvPr>
            <p:ph idx="1"/>
          </p:nvPr>
        </p:nvSpPr>
        <p:spPr>
          <a:xfrm>
            <a:off x="838200" y="1933202"/>
            <a:ext cx="10515600" cy="4351338"/>
          </a:xfrm>
        </p:spPr>
        <p:txBody>
          <a:bodyPr/>
          <a:lstStyle/>
          <a:p>
            <a:r>
              <a:rPr lang="en-US" dirty="0" err="1"/>
              <a:t>Dplyr</a:t>
            </a:r>
            <a:r>
              <a:rPr lang="en-US" dirty="0"/>
              <a:t> - </a:t>
            </a:r>
            <a:r>
              <a:rPr lang="en-IN" b="0" i="0" dirty="0">
                <a:solidFill>
                  <a:srgbClr val="444444"/>
                </a:solidFill>
                <a:effectLst/>
                <a:latin typeface="Georgia" panose="02040502050405020303" pitchFamily="18" charset="0"/>
              </a:rPr>
              <a:t>For performing data wrangling and data analysis</a:t>
            </a:r>
          </a:p>
          <a:p>
            <a:r>
              <a:rPr lang="en-IN" dirty="0">
                <a:solidFill>
                  <a:srgbClr val="444444"/>
                </a:solidFill>
                <a:latin typeface="Georgia" panose="02040502050405020303" pitchFamily="18" charset="0"/>
              </a:rPr>
              <a:t>Ggplot2 - </a:t>
            </a:r>
            <a:r>
              <a:rPr lang="en-US" b="0" i="0" dirty="0">
                <a:solidFill>
                  <a:srgbClr val="444444"/>
                </a:solidFill>
                <a:effectLst/>
                <a:latin typeface="Georgia" panose="02040502050405020303" pitchFamily="18" charset="0"/>
              </a:rPr>
              <a:t> visualization (Plots </a:t>
            </a:r>
            <a:r>
              <a:rPr lang="en-US" dirty="0">
                <a:solidFill>
                  <a:srgbClr val="444444"/>
                </a:solidFill>
                <a:latin typeface="Georgia" panose="02040502050405020303" pitchFamily="18" charset="0"/>
              </a:rPr>
              <a:t>a</a:t>
            </a:r>
            <a:r>
              <a:rPr lang="en-US" b="0" i="0" dirty="0">
                <a:solidFill>
                  <a:srgbClr val="444444"/>
                </a:solidFill>
                <a:effectLst/>
                <a:latin typeface="Georgia" panose="02040502050405020303" pitchFamily="18" charset="0"/>
              </a:rPr>
              <a:t>nd graphs) package</a:t>
            </a:r>
            <a:r>
              <a:rPr lang="en-US" dirty="0"/>
              <a:t> </a:t>
            </a:r>
          </a:p>
          <a:p>
            <a:r>
              <a:rPr lang="en-US" dirty="0"/>
              <a:t>Caret - </a:t>
            </a:r>
            <a:r>
              <a:rPr lang="en-US" b="0" i="0" dirty="0">
                <a:solidFill>
                  <a:srgbClr val="444444"/>
                </a:solidFill>
                <a:effectLst/>
                <a:latin typeface="Georgia" panose="02040502050405020303" pitchFamily="18" charset="0"/>
              </a:rPr>
              <a:t>sing this function, you can model complex regression and classification problems. One important extension of the caret is </a:t>
            </a:r>
            <a:r>
              <a:rPr lang="en-US" b="1" i="0" dirty="0" err="1">
                <a:solidFill>
                  <a:srgbClr val="444444"/>
                </a:solidFill>
                <a:effectLst/>
                <a:latin typeface="Georgia" panose="02040502050405020303" pitchFamily="18" charset="0"/>
              </a:rPr>
              <a:t>CaretEnsemble</a:t>
            </a:r>
            <a:r>
              <a:rPr lang="en-US" b="0" i="0" dirty="0">
                <a:solidFill>
                  <a:srgbClr val="444444"/>
                </a:solidFill>
                <a:effectLst/>
                <a:latin typeface="Georgia" panose="02040502050405020303" pitchFamily="18" charset="0"/>
              </a:rPr>
              <a:t> which is used for combining different models.</a:t>
            </a:r>
          </a:p>
          <a:p>
            <a:endParaRPr lang="en-IN" dirty="0"/>
          </a:p>
        </p:txBody>
      </p:sp>
    </p:spTree>
    <p:extLst>
      <p:ext uri="{BB962C8B-B14F-4D97-AF65-F5344CB8AC3E}">
        <p14:creationId xmlns:p14="http://schemas.microsoft.com/office/powerpoint/2010/main" val="599127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5F29-07E7-4DC4-98E5-74A19365CA06}"/>
              </a:ext>
            </a:extLst>
          </p:cNvPr>
          <p:cNvSpPr>
            <a:spLocks noGrp="1"/>
          </p:cNvSpPr>
          <p:nvPr>
            <p:ph type="title"/>
          </p:nvPr>
        </p:nvSpPr>
        <p:spPr/>
        <p:txBody>
          <a:bodyPr/>
          <a:lstStyle/>
          <a:p>
            <a:r>
              <a:rPr lang="en-US" dirty="0"/>
              <a:t>Anaconda Navigator</a:t>
            </a:r>
            <a:endParaRPr lang="en-IN" dirty="0"/>
          </a:p>
        </p:txBody>
      </p:sp>
      <p:sp>
        <p:nvSpPr>
          <p:cNvPr id="3" name="Content Placeholder 2">
            <a:extLst>
              <a:ext uri="{FF2B5EF4-FFF2-40B4-BE49-F238E27FC236}">
                <a16:creationId xmlns:a16="http://schemas.microsoft.com/office/drawing/2014/main" id="{AFC039ED-E43F-403A-B962-1EB1241CE9CC}"/>
              </a:ext>
            </a:extLst>
          </p:cNvPr>
          <p:cNvSpPr>
            <a:spLocks noGrp="1"/>
          </p:cNvSpPr>
          <p:nvPr>
            <p:ph idx="1"/>
          </p:nvPr>
        </p:nvSpPr>
        <p:spPr/>
        <p:txBody>
          <a:bodyPr/>
          <a:lstStyle/>
          <a:p>
            <a:r>
              <a:rPr lang="en-IN" dirty="0"/>
              <a:t>https://www.anaconda.com/products/individual</a:t>
            </a:r>
          </a:p>
        </p:txBody>
      </p:sp>
      <p:pic>
        <p:nvPicPr>
          <p:cNvPr id="5" name="Picture 4">
            <a:extLst>
              <a:ext uri="{FF2B5EF4-FFF2-40B4-BE49-F238E27FC236}">
                <a16:creationId xmlns:a16="http://schemas.microsoft.com/office/drawing/2014/main" id="{6FC866E9-28DE-4BD0-A925-308B7C80829B}"/>
              </a:ext>
            </a:extLst>
          </p:cNvPr>
          <p:cNvPicPr>
            <a:picLocks noChangeAspect="1"/>
          </p:cNvPicPr>
          <p:nvPr/>
        </p:nvPicPr>
        <p:blipFill rotWithShape="1">
          <a:blip r:embed="rId2"/>
          <a:srcRect t="19029" r="11165" b="33722"/>
          <a:stretch/>
        </p:blipFill>
        <p:spPr>
          <a:xfrm>
            <a:off x="680621" y="2521256"/>
            <a:ext cx="10830757" cy="3240351"/>
          </a:xfrm>
          <a:prstGeom prst="rect">
            <a:avLst/>
          </a:prstGeom>
        </p:spPr>
      </p:pic>
    </p:spTree>
    <p:extLst>
      <p:ext uri="{BB962C8B-B14F-4D97-AF65-F5344CB8AC3E}">
        <p14:creationId xmlns:p14="http://schemas.microsoft.com/office/powerpoint/2010/main" val="1544635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20D2C4-22BB-4D5B-AEE1-49CFEA988CE5}"/>
              </a:ext>
            </a:extLst>
          </p:cNvPr>
          <p:cNvPicPr>
            <a:picLocks noChangeAspect="1"/>
          </p:cNvPicPr>
          <p:nvPr/>
        </p:nvPicPr>
        <p:blipFill rotWithShape="1">
          <a:blip r:embed="rId2"/>
          <a:srcRect l="33933" t="25630" r="33956" b="30227"/>
          <a:stretch/>
        </p:blipFill>
        <p:spPr>
          <a:xfrm>
            <a:off x="2725444" y="1118581"/>
            <a:ext cx="7013360" cy="5423027"/>
          </a:xfrm>
          <a:prstGeom prst="rect">
            <a:avLst/>
          </a:prstGeom>
        </p:spPr>
      </p:pic>
    </p:spTree>
    <p:extLst>
      <p:ext uri="{BB962C8B-B14F-4D97-AF65-F5344CB8AC3E}">
        <p14:creationId xmlns:p14="http://schemas.microsoft.com/office/powerpoint/2010/main" val="1992021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E3ABE1-55B7-48A5-A2AD-F8BA626DC99C}"/>
              </a:ext>
            </a:extLst>
          </p:cNvPr>
          <p:cNvPicPr>
            <a:picLocks noChangeAspect="1"/>
          </p:cNvPicPr>
          <p:nvPr/>
        </p:nvPicPr>
        <p:blipFill rotWithShape="1">
          <a:blip r:embed="rId2"/>
          <a:srcRect l="33714" t="25631" r="33811" b="30227"/>
          <a:stretch/>
        </p:blipFill>
        <p:spPr>
          <a:xfrm>
            <a:off x="2388092" y="843379"/>
            <a:ext cx="7412856" cy="5667678"/>
          </a:xfrm>
          <a:prstGeom prst="rect">
            <a:avLst/>
          </a:prstGeom>
        </p:spPr>
      </p:pic>
    </p:spTree>
    <p:extLst>
      <p:ext uri="{BB962C8B-B14F-4D97-AF65-F5344CB8AC3E}">
        <p14:creationId xmlns:p14="http://schemas.microsoft.com/office/powerpoint/2010/main" val="1118700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1EECA5-46F4-4135-8320-A521BDB99FE4}"/>
              </a:ext>
            </a:extLst>
          </p:cNvPr>
          <p:cNvPicPr>
            <a:picLocks noChangeAspect="1"/>
          </p:cNvPicPr>
          <p:nvPr/>
        </p:nvPicPr>
        <p:blipFill rotWithShape="1">
          <a:blip r:embed="rId2"/>
          <a:srcRect l="33713" t="25631" r="34248" b="30356"/>
          <a:stretch/>
        </p:blipFill>
        <p:spPr>
          <a:xfrm>
            <a:off x="2823098" y="976543"/>
            <a:ext cx="7226423" cy="5584053"/>
          </a:xfrm>
          <a:prstGeom prst="rect">
            <a:avLst/>
          </a:prstGeom>
        </p:spPr>
      </p:pic>
    </p:spTree>
    <p:extLst>
      <p:ext uri="{BB962C8B-B14F-4D97-AF65-F5344CB8AC3E}">
        <p14:creationId xmlns:p14="http://schemas.microsoft.com/office/powerpoint/2010/main" val="1485283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912623-A63A-4C06-AEA0-D19E260B44C7}"/>
              </a:ext>
            </a:extLst>
          </p:cNvPr>
          <p:cNvPicPr>
            <a:picLocks noChangeAspect="1"/>
          </p:cNvPicPr>
          <p:nvPr/>
        </p:nvPicPr>
        <p:blipFill rotWithShape="1">
          <a:blip r:embed="rId2"/>
          <a:srcRect l="33932" t="25631" r="34029" b="30097"/>
          <a:stretch/>
        </p:blipFill>
        <p:spPr>
          <a:xfrm>
            <a:off x="2547891" y="719091"/>
            <a:ext cx="7403977" cy="5754911"/>
          </a:xfrm>
          <a:prstGeom prst="rect">
            <a:avLst/>
          </a:prstGeom>
        </p:spPr>
      </p:pic>
    </p:spTree>
    <p:extLst>
      <p:ext uri="{BB962C8B-B14F-4D97-AF65-F5344CB8AC3E}">
        <p14:creationId xmlns:p14="http://schemas.microsoft.com/office/powerpoint/2010/main" val="132037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B95FC-2F18-4A29-BDD6-4F1569F1482C}"/>
              </a:ext>
            </a:extLst>
          </p:cNvPr>
          <p:cNvSpPr>
            <a:spLocks noGrp="1"/>
          </p:cNvSpPr>
          <p:nvPr>
            <p:ph type="title"/>
          </p:nvPr>
        </p:nvSpPr>
        <p:spPr/>
        <p:txBody>
          <a:bodyPr/>
          <a:lstStyle/>
          <a:p>
            <a:r>
              <a:rPr lang="en-US" dirty="0"/>
              <a:t>Basics – Variables, Measurement and Data</a:t>
            </a:r>
            <a:endParaRPr lang="en-IN" dirty="0"/>
          </a:p>
        </p:txBody>
      </p:sp>
      <p:sp>
        <p:nvSpPr>
          <p:cNvPr id="3" name="Content Placeholder 2">
            <a:extLst>
              <a:ext uri="{FF2B5EF4-FFF2-40B4-BE49-F238E27FC236}">
                <a16:creationId xmlns:a16="http://schemas.microsoft.com/office/drawing/2014/main" id="{3E453E3F-1786-49C7-93CE-24564F5B53A9}"/>
              </a:ext>
            </a:extLst>
          </p:cNvPr>
          <p:cNvSpPr>
            <a:spLocks noGrp="1"/>
          </p:cNvSpPr>
          <p:nvPr>
            <p:ph idx="1"/>
          </p:nvPr>
        </p:nvSpPr>
        <p:spPr/>
        <p:txBody>
          <a:bodyPr/>
          <a:lstStyle/>
          <a:p>
            <a:r>
              <a:rPr lang="en-US" dirty="0"/>
              <a:t>Variables : is a characteristic of any entity being studied that is capable of taking on different values.</a:t>
            </a:r>
          </a:p>
          <a:p>
            <a:r>
              <a:rPr lang="en-US" dirty="0" err="1"/>
              <a:t>Eg</a:t>
            </a:r>
            <a:r>
              <a:rPr lang="en-US" dirty="0"/>
              <a:t>: a = 10</a:t>
            </a:r>
          </a:p>
          <a:p>
            <a:r>
              <a:rPr lang="en-US" dirty="0"/>
              <a:t>A  is variable and 10 is </a:t>
            </a:r>
            <a:r>
              <a:rPr lang="en-US" dirty="0" err="1"/>
              <a:t>vaue</a:t>
            </a:r>
            <a:r>
              <a:rPr lang="en-US" dirty="0"/>
              <a:t>(measurement) and a=10 is data</a:t>
            </a:r>
          </a:p>
          <a:p>
            <a:endParaRPr lang="en-US" dirty="0"/>
          </a:p>
          <a:p>
            <a:endParaRPr lang="en-IN" dirty="0"/>
          </a:p>
        </p:txBody>
      </p:sp>
    </p:spTree>
    <p:extLst>
      <p:ext uri="{BB962C8B-B14F-4D97-AF65-F5344CB8AC3E}">
        <p14:creationId xmlns:p14="http://schemas.microsoft.com/office/powerpoint/2010/main" val="394859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F8B6-7167-4A00-B131-BF50AB5CC637}"/>
              </a:ext>
            </a:extLst>
          </p:cNvPr>
          <p:cNvSpPr>
            <a:spLocks noGrp="1"/>
          </p:cNvSpPr>
          <p:nvPr>
            <p:ph type="title"/>
          </p:nvPr>
        </p:nvSpPr>
        <p:spPr/>
        <p:txBody>
          <a:bodyPr/>
          <a:lstStyle/>
          <a:p>
            <a:r>
              <a:rPr lang="en-US" dirty="0"/>
              <a:t>How data add value to business?</a:t>
            </a:r>
            <a:endParaRPr lang="en-IN" dirty="0"/>
          </a:p>
        </p:txBody>
      </p:sp>
      <p:sp>
        <p:nvSpPr>
          <p:cNvPr id="4" name="Rectangle: Rounded Corners 3">
            <a:extLst>
              <a:ext uri="{FF2B5EF4-FFF2-40B4-BE49-F238E27FC236}">
                <a16:creationId xmlns:a16="http://schemas.microsoft.com/office/drawing/2014/main" id="{0E761A71-0B67-4329-950D-F5D780167CA6}"/>
              </a:ext>
            </a:extLst>
          </p:cNvPr>
          <p:cNvSpPr/>
          <p:nvPr/>
        </p:nvSpPr>
        <p:spPr>
          <a:xfrm>
            <a:off x="4421080" y="1890944"/>
            <a:ext cx="3293615" cy="11540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warehouse</a:t>
            </a:r>
            <a:endParaRPr lang="en-IN" dirty="0"/>
          </a:p>
        </p:txBody>
      </p:sp>
      <p:sp>
        <p:nvSpPr>
          <p:cNvPr id="5" name="Rectangle: Rounded Corners 4">
            <a:extLst>
              <a:ext uri="{FF2B5EF4-FFF2-40B4-BE49-F238E27FC236}">
                <a16:creationId xmlns:a16="http://schemas.microsoft.com/office/drawing/2014/main" id="{44608BDC-A238-42EC-950D-98061C6787A8}"/>
              </a:ext>
            </a:extLst>
          </p:cNvPr>
          <p:cNvSpPr/>
          <p:nvPr/>
        </p:nvSpPr>
        <p:spPr>
          <a:xfrm>
            <a:off x="1217721" y="4422559"/>
            <a:ext cx="3293615" cy="11540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Development of data product</a:t>
            </a:r>
          </a:p>
          <a:p>
            <a:pPr algn="ctr"/>
            <a:r>
              <a:rPr lang="en-US" dirty="0"/>
              <a:t>Algorithm solutions in production, marketing and sales (Recommendation engines)</a:t>
            </a:r>
            <a:endParaRPr lang="en-IN" dirty="0"/>
          </a:p>
        </p:txBody>
      </p:sp>
      <p:sp>
        <p:nvSpPr>
          <p:cNvPr id="6" name="Rectangle: Rounded Corners 5">
            <a:extLst>
              <a:ext uri="{FF2B5EF4-FFF2-40B4-BE49-F238E27FC236}">
                <a16:creationId xmlns:a16="http://schemas.microsoft.com/office/drawing/2014/main" id="{2849A92D-B6F0-4CC7-BBBC-8DFD3E5B51A4}"/>
              </a:ext>
            </a:extLst>
          </p:cNvPr>
          <p:cNvSpPr/>
          <p:nvPr/>
        </p:nvSpPr>
        <p:spPr>
          <a:xfrm>
            <a:off x="7477957" y="4422558"/>
            <a:ext cx="3293615" cy="11540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Discovery of data Insight</a:t>
            </a:r>
          </a:p>
          <a:p>
            <a:pPr algn="ctr"/>
            <a:r>
              <a:rPr lang="en-US" dirty="0"/>
              <a:t>Quantitative data analysis to help steer strategic business decision</a:t>
            </a:r>
            <a:endParaRPr lang="en-IN" dirty="0"/>
          </a:p>
        </p:txBody>
      </p:sp>
      <p:cxnSp>
        <p:nvCxnSpPr>
          <p:cNvPr id="8" name="Straight Arrow Connector 7">
            <a:extLst>
              <a:ext uri="{FF2B5EF4-FFF2-40B4-BE49-F238E27FC236}">
                <a16:creationId xmlns:a16="http://schemas.microsoft.com/office/drawing/2014/main" id="{15F2BCFB-C10B-484A-9DCE-791ACEBC7611}"/>
              </a:ext>
            </a:extLst>
          </p:cNvPr>
          <p:cNvCxnSpPr>
            <a:stCxn id="4" idx="2"/>
            <a:endCxn id="5" idx="0"/>
          </p:cNvCxnSpPr>
          <p:nvPr/>
        </p:nvCxnSpPr>
        <p:spPr>
          <a:xfrm flipH="1">
            <a:off x="2864529" y="3045041"/>
            <a:ext cx="3203359" cy="13775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1CDEB047-6845-4878-8826-1029E429A6B9}"/>
              </a:ext>
            </a:extLst>
          </p:cNvPr>
          <p:cNvCxnSpPr>
            <a:cxnSpLocks/>
            <a:stCxn id="4" idx="2"/>
            <a:endCxn id="6" idx="0"/>
          </p:cNvCxnSpPr>
          <p:nvPr/>
        </p:nvCxnSpPr>
        <p:spPr>
          <a:xfrm>
            <a:off x="6067888" y="3045041"/>
            <a:ext cx="3056877" cy="13775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Oval 18">
            <a:extLst>
              <a:ext uri="{FF2B5EF4-FFF2-40B4-BE49-F238E27FC236}">
                <a16:creationId xmlns:a16="http://schemas.microsoft.com/office/drawing/2014/main" id="{67B87B04-5EB5-4103-9EF9-CF3E0DBAD510}"/>
              </a:ext>
            </a:extLst>
          </p:cNvPr>
          <p:cNvSpPr/>
          <p:nvPr/>
        </p:nvSpPr>
        <p:spPr>
          <a:xfrm>
            <a:off x="5244484" y="5921406"/>
            <a:ext cx="1990817" cy="9365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Business value</a:t>
            </a:r>
            <a:endParaRPr lang="en-IN" dirty="0"/>
          </a:p>
        </p:txBody>
      </p:sp>
      <p:cxnSp>
        <p:nvCxnSpPr>
          <p:cNvPr id="21" name="Straight Arrow Connector 20">
            <a:extLst>
              <a:ext uri="{FF2B5EF4-FFF2-40B4-BE49-F238E27FC236}">
                <a16:creationId xmlns:a16="http://schemas.microsoft.com/office/drawing/2014/main" id="{5819301B-276A-416B-9016-8F8B7750B6CB}"/>
              </a:ext>
            </a:extLst>
          </p:cNvPr>
          <p:cNvCxnSpPr>
            <a:stCxn id="5" idx="2"/>
            <a:endCxn id="19" idx="2"/>
          </p:cNvCxnSpPr>
          <p:nvPr/>
        </p:nvCxnSpPr>
        <p:spPr>
          <a:xfrm>
            <a:off x="2864529" y="5576656"/>
            <a:ext cx="2379955" cy="8130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73EFADD-CF6A-4F2A-A393-A989D0FB2134}"/>
              </a:ext>
            </a:extLst>
          </p:cNvPr>
          <p:cNvCxnSpPr>
            <a:stCxn id="6" idx="2"/>
            <a:endCxn id="19" idx="6"/>
          </p:cNvCxnSpPr>
          <p:nvPr/>
        </p:nvCxnSpPr>
        <p:spPr>
          <a:xfrm flipH="1">
            <a:off x="7235301" y="5576655"/>
            <a:ext cx="1889464" cy="813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3832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Predictive Analytics</a:t>
            </a:r>
          </a:p>
        </p:txBody>
      </p:sp>
      <p:sp>
        <p:nvSpPr>
          <p:cNvPr id="3" name="Content Placeholder 2"/>
          <p:cNvSpPr>
            <a:spLocks noGrp="1"/>
          </p:cNvSpPr>
          <p:nvPr>
            <p:ph idx="1"/>
          </p:nvPr>
        </p:nvSpPr>
        <p:spPr>
          <a:xfrm>
            <a:off x="65843" y="1905524"/>
            <a:ext cx="3094607" cy="4351338"/>
          </a:xfrm>
        </p:spPr>
        <p:txBody>
          <a:bodyPr>
            <a:normAutofit/>
          </a:bodyPr>
          <a:lstStyle/>
          <a:p>
            <a:r>
              <a:rPr lang="en-IN" sz="2000" dirty="0"/>
              <a:t>Analytics that help you forecast future performance and results.</a:t>
            </a:r>
          </a:p>
        </p:txBody>
      </p:sp>
      <p:pic>
        <p:nvPicPr>
          <p:cNvPr id="6" name="Picture 5"/>
          <p:cNvPicPr>
            <a:picLocks noChangeAspect="1"/>
          </p:cNvPicPr>
          <p:nvPr/>
        </p:nvPicPr>
        <p:blipFill>
          <a:blip r:embed="rId2"/>
          <a:stretch>
            <a:fillRect/>
          </a:stretch>
        </p:blipFill>
        <p:spPr>
          <a:xfrm>
            <a:off x="3479496" y="1825625"/>
            <a:ext cx="8483439" cy="4802187"/>
          </a:xfrm>
          <a:prstGeom prst="rect">
            <a:avLst/>
          </a:prstGeom>
        </p:spPr>
      </p:pic>
    </p:spTree>
    <p:extLst>
      <p:ext uri="{BB962C8B-B14F-4D97-AF65-F5344CB8AC3E}">
        <p14:creationId xmlns:p14="http://schemas.microsoft.com/office/powerpoint/2010/main" val="1670883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A6FC5-6CF1-49B6-B8A6-1A635C34AC03}"/>
              </a:ext>
            </a:extLst>
          </p:cNvPr>
          <p:cNvSpPr>
            <a:spLocks noGrp="1"/>
          </p:cNvSpPr>
          <p:nvPr>
            <p:ph type="title"/>
          </p:nvPr>
        </p:nvSpPr>
        <p:spPr/>
        <p:txBody>
          <a:bodyPr/>
          <a:lstStyle/>
          <a:p>
            <a:r>
              <a:rPr lang="en-US" dirty="0"/>
              <a:t>Data Products</a:t>
            </a:r>
            <a:endParaRPr lang="en-IN" dirty="0"/>
          </a:p>
        </p:txBody>
      </p:sp>
      <p:sp>
        <p:nvSpPr>
          <p:cNvPr id="3" name="Content Placeholder 2">
            <a:extLst>
              <a:ext uri="{FF2B5EF4-FFF2-40B4-BE49-F238E27FC236}">
                <a16:creationId xmlns:a16="http://schemas.microsoft.com/office/drawing/2014/main" id="{91CD0D9D-C1F3-42EF-AAAD-74DB22D349DE}"/>
              </a:ext>
            </a:extLst>
          </p:cNvPr>
          <p:cNvSpPr>
            <a:spLocks noGrp="1"/>
          </p:cNvSpPr>
          <p:nvPr>
            <p:ph idx="1"/>
          </p:nvPr>
        </p:nvSpPr>
        <p:spPr>
          <a:xfrm>
            <a:off x="838200" y="1825625"/>
            <a:ext cx="2863788" cy="1325563"/>
          </a:xfrm>
        </p:spPr>
        <p:txBody>
          <a:bodyPr>
            <a:normAutofit fontScale="92500" lnSpcReduction="10000"/>
          </a:bodyPr>
          <a:lstStyle/>
          <a:p>
            <a:r>
              <a:rPr lang="en-US" dirty="0"/>
              <a:t>Automatic car</a:t>
            </a:r>
          </a:p>
          <a:p>
            <a:r>
              <a:rPr lang="en-US" dirty="0"/>
              <a:t>Google Map</a:t>
            </a:r>
          </a:p>
          <a:p>
            <a:r>
              <a:rPr lang="en-US" dirty="0"/>
              <a:t>Combo offer</a:t>
            </a:r>
          </a:p>
          <a:p>
            <a:endParaRPr lang="en-IN" dirty="0"/>
          </a:p>
        </p:txBody>
      </p:sp>
    </p:spTree>
    <p:extLst>
      <p:ext uri="{BB962C8B-B14F-4D97-AF65-F5344CB8AC3E}">
        <p14:creationId xmlns:p14="http://schemas.microsoft.com/office/powerpoint/2010/main" val="72565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2B20A-0B65-44F7-9285-EC8CAF4F4736}"/>
              </a:ext>
            </a:extLst>
          </p:cNvPr>
          <p:cNvSpPr>
            <a:spLocks noGrp="1"/>
          </p:cNvSpPr>
          <p:nvPr>
            <p:ph type="title"/>
          </p:nvPr>
        </p:nvSpPr>
        <p:spPr/>
        <p:txBody>
          <a:bodyPr/>
          <a:lstStyle/>
          <a:p>
            <a:r>
              <a:rPr lang="en-US" dirty="0"/>
              <a:t>Data Analytics</a:t>
            </a:r>
            <a:endParaRPr lang="en-IN" dirty="0"/>
          </a:p>
        </p:txBody>
      </p:sp>
      <p:sp>
        <p:nvSpPr>
          <p:cNvPr id="3" name="Content Placeholder 2">
            <a:extLst>
              <a:ext uri="{FF2B5EF4-FFF2-40B4-BE49-F238E27FC236}">
                <a16:creationId xmlns:a16="http://schemas.microsoft.com/office/drawing/2014/main" id="{F7A1CB9A-3D19-4B13-8143-737B4DDBCB1E}"/>
              </a:ext>
            </a:extLst>
          </p:cNvPr>
          <p:cNvSpPr>
            <a:spLocks noGrp="1"/>
          </p:cNvSpPr>
          <p:nvPr>
            <p:ph idx="1"/>
          </p:nvPr>
        </p:nvSpPr>
        <p:spPr/>
        <p:txBody>
          <a:bodyPr/>
          <a:lstStyle/>
          <a:p>
            <a:pPr algn="just"/>
            <a:r>
              <a:rPr lang="en-US" b="0" i="0" dirty="0">
                <a:effectLst/>
                <a:latin typeface="Arial" panose="020B0604020202020204" pitchFamily="34" charset="0"/>
              </a:rPr>
              <a:t>Data analytics (DA) is the scientific process of transforming data into insights for making better decisions.</a:t>
            </a:r>
            <a:endParaRPr lang="en-IN" dirty="0"/>
          </a:p>
        </p:txBody>
      </p:sp>
    </p:spTree>
    <p:extLst>
      <p:ext uri="{BB962C8B-B14F-4D97-AF65-F5344CB8AC3E}">
        <p14:creationId xmlns:p14="http://schemas.microsoft.com/office/powerpoint/2010/main" val="3489299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7BBF5-9FE5-4301-BDB5-61DD93F80615}"/>
              </a:ext>
            </a:extLst>
          </p:cNvPr>
          <p:cNvSpPr>
            <a:spLocks noGrp="1"/>
          </p:cNvSpPr>
          <p:nvPr>
            <p:ph type="title"/>
          </p:nvPr>
        </p:nvSpPr>
        <p:spPr/>
        <p:txBody>
          <a:bodyPr/>
          <a:lstStyle/>
          <a:p>
            <a:r>
              <a:rPr lang="en-US" dirty="0"/>
              <a:t>Data Analysis</a:t>
            </a:r>
            <a:endParaRPr lang="en-IN" dirty="0"/>
          </a:p>
        </p:txBody>
      </p:sp>
      <p:sp>
        <p:nvSpPr>
          <p:cNvPr id="3" name="Content Placeholder 2">
            <a:extLst>
              <a:ext uri="{FF2B5EF4-FFF2-40B4-BE49-F238E27FC236}">
                <a16:creationId xmlns:a16="http://schemas.microsoft.com/office/drawing/2014/main" id="{6A910EC9-EFDC-45B1-9A9B-A12AFBFEC5DE}"/>
              </a:ext>
            </a:extLst>
          </p:cNvPr>
          <p:cNvSpPr>
            <a:spLocks noGrp="1"/>
          </p:cNvSpPr>
          <p:nvPr>
            <p:ph idx="1"/>
          </p:nvPr>
        </p:nvSpPr>
        <p:spPr/>
        <p:txBody>
          <a:bodyPr/>
          <a:lstStyle/>
          <a:p>
            <a:pPr algn="just"/>
            <a:r>
              <a:rPr lang="en-US" b="0" i="0" dirty="0">
                <a:effectLst/>
                <a:latin typeface="arial" panose="020B0604020202020204" pitchFamily="34" charset="0"/>
              </a:rPr>
              <a:t>Data Analysis is the process of inspecting, cleaning, transforming, and modeling data with the objective of discovering useful information, arriving at conclusions, and supporting the decision making process is called Data Analysis.</a:t>
            </a:r>
            <a:endParaRPr lang="en-IN" dirty="0"/>
          </a:p>
        </p:txBody>
      </p:sp>
    </p:spTree>
    <p:extLst>
      <p:ext uri="{BB962C8B-B14F-4D97-AF65-F5344CB8AC3E}">
        <p14:creationId xmlns:p14="http://schemas.microsoft.com/office/powerpoint/2010/main" val="1087639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the difference between Data Analysis and Data Analytics</a:t>
            </a:r>
          </a:p>
        </p:txBody>
      </p:sp>
      <p:graphicFrame>
        <p:nvGraphicFramePr>
          <p:cNvPr id="4" name="Table 3"/>
          <p:cNvGraphicFramePr>
            <a:graphicFrameLocks noGrp="1"/>
          </p:cNvGraphicFramePr>
          <p:nvPr>
            <p:extLst>
              <p:ext uri="{D42A27DB-BD31-4B8C-83A1-F6EECF244321}">
                <p14:modId xmlns:p14="http://schemas.microsoft.com/office/powerpoint/2010/main" val="2155652560"/>
              </p:ext>
            </p:extLst>
          </p:nvPr>
        </p:nvGraphicFramePr>
        <p:xfrm>
          <a:off x="0" y="1690688"/>
          <a:ext cx="12192002" cy="5167313"/>
        </p:xfrm>
        <a:graphic>
          <a:graphicData uri="http://schemas.openxmlformats.org/drawingml/2006/table">
            <a:tbl>
              <a:tblPr firstRow="1" bandRow="1">
                <a:tableStyleId>{5C22544A-7EE6-4342-B048-85BDC9FD1C3A}</a:tableStyleId>
              </a:tblPr>
              <a:tblGrid>
                <a:gridCol w="6096001">
                  <a:extLst>
                    <a:ext uri="{9D8B030D-6E8A-4147-A177-3AD203B41FA5}">
                      <a16:colId xmlns:a16="http://schemas.microsoft.com/office/drawing/2014/main" val="20000"/>
                    </a:ext>
                  </a:extLst>
                </a:gridCol>
                <a:gridCol w="6096001">
                  <a:extLst>
                    <a:ext uri="{9D8B030D-6E8A-4147-A177-3AD203B41FA5}">
                      <a16:colId xmlns:a16="http://schemas.microsoft.com/office/drawing/2014/main" val="20001"/>
                    </a:ext>
                  </a:extLst>
                </a:gridCol>
              </a:tblGrid>
              <a:tr h="376237">
                <a:tc>
                  <a:txBody>
                    <a:bodyPr/>
                    <a:lstStyle/>
                    <a:p>
                      <a:pPr algn="ctr"/>
                      <a:r>
                        <a:rPr lang="en-IN" b="1" dirty="0"/>
                        <a:t>Data Analytics</a:t>
                      </a:r>
                    </a:p>
                  </a:txBody>
                  <a:tcPr/>
                </a:tc>
                <a:tc>
                  <a:txBody>
                    <a:bodyPr/>
                    <a:lstStyle/>
                    <a:p>
                      <a:pPr algn="ctr"/>
                      <a:r>
                        <a:rPr lang="en-IN" b="1" dirty="0"/>
                        <a:t>Data analysis</a:t>
                      </a:r>
                    </a:p>
                  </a:txBody>
                  <a:tcPr/>
                </a:tc>
                <a:extLst>
                  <a:ext uri="{0D108BD9-81ED-4DB2-BD59-A6C34878D82A}">
                    <a16:rowId xmlns:a16="http://schemas.microsoft.com/office/drawing/2014/main" val="10000"/>
                  </a:ext>
                </a:extLst>
              </a:tr>
              <a:tr h="595709">
                <a:tc>
                  <a:txBody>
                    <a:bodyPr/>
                    <a:lstStyle/>
                    <a:p>
                      <a:r>
                        <a:rPr lang="en-IN" sz="1600" dirty="0"/>
                        <a:t>Form: Data Analytics is general form of analytics which is used in business to make decisions from data which are data driven</a:t>
                      </a:r>
                    </a:p>
                  </a:txBody>
                  <a:tcPr/>
                </a:tc>
                <a:tc>
                  <a:txBody>
                    <a:bodyPr/>
                    <a:lstStyle/>
                    <a:p>
                      <a:r>
                        <a:rPr lang="en-IN" sz="1600" dirty="0"/>
                        <a:t>Form: Data Analysis is a specialized</a:t>
                      </a:r>
                      <a:r>
                        <a:rPr lang="en-IN" sz="1600" baseline="0" dirty="0"/>
                        <a:t> form of data analytics used in business to analyse data and take some insights of it.</a:t>
                      </a:r>
                      <a:endParaRPr lang="en-IN" sz="1600" dirty="0"/>
                    </a:p>
                  </a:txBody>
                  <a:tcPr/>
                </a:tc>
                <a:extLst>
                  <a:ext uri="{0D108BD9-81ED-4DB2-BD59-A6C34878D82A}">
                    <a16:rowId xmlns:a16="http://schemas.microsoft.com/office/drawing/2014/main" val="10001"/>
                  </a:ext>
                </a:extLst>
              </a:tr>
              <a:tr h="595709">
                <a:tc>
                  <a:txBody>
                    <a:bodyPr/>
                    <a:lstStyle/>
                    <a:p>
                      <a:r>
                        <a:rPr lang="en-IN" sz="1600" dirty="0"/>
                        <a:t>Structure: Data Analytics</a:t>
                      </a:r>
                      <a:r>
                        <a:rPr lang="en-IN" sz="1600" baseline="0" dirty="0"/>
                        <a:t> consist of data collection and inspect in general and it has one or more usage</a:t>
                      </a:r>
                      <a:endParaRPr lang="en-IN" sz="1600" dirty="0"/>
                    </a:p>
                  </a:txBody>
                  <a:tcPr/>
                </a:tc>
                <a:tc>
                  <a:txBody>
                    <a:bodyPr/>
                    <a:lstStyle/>
                    <a:p>
                      <a:r>
                        <a:rPr lang="en-IN" sz="1600" dirty="0"/>
                        <a:t>Structure: Data analysis consist of defining a data investigation, cleaning,</a:t>
                      </a:r>
                      <a:r>
                        <a:rPr lang="en-IN" sz="1600" baseline="0" dirty="0"/>
                        <a:t> transforming the data to give a meaningful outcome.</a:t>
                      </a:r>
                      <a:endParaRPr lang="en-IN" sz="1600" dirty="0"/>
                    </a:p>
                  </a:txBody>
                  <a:tcPr/>
                </a:tc>
                <a:extLst>
                  <a:ext uri="{0D108BD9-81ED-4DB2-BD59-A6C34878D82A}">
                    <a16:rowId xmlns:a16="http://schemas.microsoft.com/office/drawing/2014/main" val="10002"/>
                  </a:ext>
                </a:extLst>
              </a:tr>
              <a:tr h="705929">
                <a:tc>
                  <a:txBody>
                    <a:bodyPr/>
                    <a:lstStyle/>
                    <a:p>
                      <a:r>
                        <a:rPr lang="en-IN" sz="1600" dirty="0"/>
                        <a:t>Tools: There are many analytics tools in a market</a:t>
                      </a:r>
                      <a:r>
                        <a:rPr lang="en-IN" sz="1600" baseline="0" dirty="0"/>
                        <a:t> but mainly R, Tableau Public, Python, SAS, Apache Spark, Excel are used </a:t>
                      </a:r>
                      <a:endParaRPr lang="en-IN" sz="1600" dirty="0"/>
                    </a:p>
                  </a:txBody>
                  <a:tcPr/>
                </a:tc>
                <a:tc>
                  <a:txBody>
                    <a:bodyPr/>
                    <a:lstStyle/>
                    <a:p>
                      <a:r>
                        <a:rPr lang="en-IN" sz="1600" dirty="0"/>
                        <a:t>For analyse the data Open Refine, KNIME,</a:t>
                      </a:r>
                      <a:r>
                        <a:rPr lang="en-IN" sz="1600" baseline="0" dirty="0"/>
                        <a:t> </a:t>
                      </a:r>
                      <a:r>
                        <a:rPr lang="en-IN" sz="1600" baseline="0" dirty="0" err="1"/>
                        <a:t>RapidMiner</a:t>
                      </a:r>
                      <a:r>
                        <a:rPr lang="en-IN" sz="1600" baseline="0" dirty="0"/>
                        <a:t>, Google Fusion Tables, Tableau Public, </a:t>
                      </a:r>
                      <a:r>
                        <a:rPr lang="en-IN" sz="1600" baseline="0" dirty="0" err="1"/>
                        <a:t>NodeXL</a:t>
                      </a:r>
                      <a:r>
                        <a:rPr lang="en-IN" sz="1600" baseline="0" dirty="0"/>
                        <a:t>, </a:t>
                      </a:r>
                      <a:r>
                        <a:rPr lang="en-IN" sz="1600" baseline="0" dirty="0" err="1"/>
                        <a:t>WolframAlpha</a:t>
                      </a:r>
                      <a:r>
                        <a:rPr lang="en-IN" sz="1600" baseline="0" dirty="0"/>
                        <a:t> tools are used</a:t>
                      </a:r>
                      <a:endParaRPr lang="en-IN" sz="1600" dirty="0"/>
                    </a:p>
                  </a:txBody>
                  <a:tcPr/>
                </a:tc>
                <a:extLst>
                  <a:ext uri="{0D108BD9-81ED-4DB2-BD59-A6C34878D82A}">
                    <a16:rowId xmlns:a16="http://schemas.microsoft.com/office/drawing/2014/main" val="10003"/>
                  </a:ext>
                </a:extLst>
              </a:tr>
              <a:tr h="1129487">
                <a:tc>
                  <a:txBody>
                    <a:bodyPr/>
                    <a:lstStyle/>
                    <a:p>
                      <a:r>
                        <a:rPr lang="en-IN" sz="1600" dirty="0"/>
                        <a:t>Sequence: Data analytics lifecycle</a:t>
                      </a:r>
                      <a:r>
                        <a:rPr lang="en-IN" sz="1600" baseline="0" dirty="0"/>
                        <a:t> consist of business case evaluation, data identification, data acquisition &amp; filtering, Data Extraction, Data validation &amp; Cleansing, Data Aggregation&amp; Representation, Data Analysis, Data Visualization, Utilization of Analysis Results.</a:t>
                      </a:r>
                      <a:endParaRPr lang="en-IN" sz="1600" dirty="0"/>
                    </a:p>
                  </a:txBody>
                  <a:tcPr/>
                </a:tc>
                <a:tc>
                  <a:txBody>
                    <a:bodyPr/>
                    <a:lstStyle/>
                    <a:p>
                      <a:r>
                        <a:rPr lang="en-IN" sz="1600" dirty="0"/>
                        <a:t>Sequence followed in data analysis are data gathering, data scrubbing, analysis of data</a:t>
                      </a:r>
                      <a:r>
                        <a:rPr lang="en-IN" sz="1600" baseline="0" dirty="0"/>
                        <a:t> and interpret the data precisely so that you can understand what your data want to say.</a:t>
                      </a:r>
                      <a:endParaRPr lang="en-IN" sz="1600" dirty="0"/>
                    </a:p>
                  </a:txBody>
                  <a:tcPr/>
                </a:tc>
                <a:extLst>
                  <a:ext uri="{0D108BD9-81ED-4DB2-BD59-A6C34878D82A}">
                    <a16:rowId xmlns:a16="http://schemas.microsoft.com/office/drawing/2014/main" val="10004"/>
                  </a:ext>
                </a:extLst>
              </a:tr>
              <a:tr h="917708">
                <a:tc>
                  <a:txBody>
                    <a:bodyPr/>
                    <a:lstStyle/>
                    <a:p>
                      <a:r>
                        <a:rPr lang="en-IN" sz="1600" dirty="0"/>
                        <a:t>Usage: It is used to find masked patterns, anonymous correlations, customer</a:t>
                      </a:r>
                      <a:r>
                        <a:rPr lang="en-IN" sz="1600" baseline="0" dirty="0"/>
                        <a:t> preferences, market trends and other necessary information that can help to make more notify decisions for business purpose</a:t>
                      </a:r>
                      <a:endParaRPr lang="en-IN" sz="1600" dirty="0"/>
                    </a:p>
                  </a:txBody>
                  <a:tcPr/>
                </a:tc>
                <a:tc>
                  <a:txBody>
                    <a:bodyPr/>
                    <a:lstStyle/>
                    <a:p>
                      <a:r>
                        <a:rPr lang="en-IN" sz="1600" dirty="0"/>
                        <a:t>Data analysis can be used in various ways like one can perform analysis like descriptive analysis, exploratory analysis, inferential analysis, predictive analysis and take useful insights</a:t>
                      </a:r>
                      <a:r>
                        <a:rPr lang="en-IN" sz="1600" baseline="0" dirty="0"/>
                        <a:t> from the data</a:t>
                      </a:r>
                      <a:endParaRPr lang="en-IN" sz="1600" dirty="0"/>
                    </a:p>
                  </a:txBody>
                  <a:tcPr/>
                </a:tc>
                <a:extLst>
                  <a:ext uri="{0D108BD9-81ED-4DB2-BD59-A6C34878D82A}">
                    <a16:rowId xmlns:a16="http://schemas.microsoft.com/office/drawing/2014/main" val="10005"/>
                  </a:ext>
                </a:extLst>
              </a:tr>
              <a:tr h="846534">
                <a:tc>
                  <a:txBody>
                    <a:bodyPr/>
                    <a:lstStyle/>
                    <a:p>
                      <a:r>
                        <a:rPr lang="en-IN" sz="1600" dirty="0"/>
                        <a:t>Example: Let say</a:t>
                      </a:r>
                      <a:r>
                        <a:rPr lang="en-IN" sz="1600" baseline="0" dirty="0"/>
                        <a:t> you have </a:t>
                      </a:r>
                      <a:r>
                        <a:rPr lang="en-IN" sz="1600" baseline="0" dirty="0" err="1"/>
                        <a:t>lgb</a:t>
                      </a:r>
                      <a:r>
                        <a:rPr lang="en-IN" sz="1600" baseline="0" dirty="0"/>
                        <a:t> customer purchase related data of past 1 year, now one has to find that what are customers next possible purchases, you will use data analytics for that.</a:t>
                      </a:r>
                      <a:endParaRPr lang="en-IN" sz="1600" dirty="0"/>
                    </a:p>
                  </a:txBody>
                  <a:tcPr/>
                </a:tc>
                <a:tc>
                  <a:txBody>
                    <a:bodyPr/>
                    <a:lstStyle/>
                    <a:p>
                      <a:r>
                        <a:rPr lang="en-IN" sz="1600" dirty="0"/>
                        <a:t>Example: Suppose you have </a:t>
                      </a:r>
                      <a:r>
                        <a:rPr lang="en-IN" sz="1600" dirty="0" err="1"/>
                        <a:t>lgb</a:t>
                      </a:r>
                      <a:r>
                        <a:rPr lang="en-IN" sz="1600" dirty="0"/>
                        <a:t> customer purchase related data</a:t>
                      </a:r>
                      <a:r>
                        <a:rPr lang="en-IN" sz="1600" baseline="0" dirty="0"/>
                        <a:t> of past 1 year and you are try to find what happened so far that means in data analysis we look into past.</a:t>
                      </a:r>
                      <a:endParaRPr lang="en-IN" sz="1600" dirty="0"/>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491790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3963C-BF55-4D7E-AB15-5C725C2063E6}"/>
              </a:ext>
            </a:extLst>
          </p:cNvPr>
          <p:cNvSpPr>
            <a:spLocks noGrp="1"/>
          </p:cNvSpPr>
          <p:nvPr>
            <p:ph type="title"/>
          </p:nvPr>
        </p:nvSpPr>
        <p:spPr/>
        <p:txBody>
          <a:bodyPr/>
          <a:lstStyle/>
          <a:p>
            <a:r>
              <a:rPr lang="en-US" dirty="0"/>
              <a:t>Why analytics is important?</a:t>
            </a:r>
            <a:endParaRPr lang="en-IN" dirty="0"/>
          </a:p>
        </p:txBody>
      </p:sp>
      <p:sp>
        <p:nvSpPr>
          <p:cNvPr id="3" name="Content Placeholder 2">
            <a:extLst>
              <a:ext uri="{FF2B5EF4-FFF2-40B4-BE49-F238E27FC236}">
                <a16:creationId xmlns:a16="http://schemas.microsoft.com/office/drawing/2014/main" id="{38873233-F0D5-4FD6-AD93-306087FF5EB0}"/>
              </a:ext>
            </a:extLst>
          </p:cNvPr>
          <p:cNvSpPr>
            <a:spLocks noGrp="1"/>
          </p:cNvSpPr>
          <p:nvPr>
            <p:ph idx="1"/>
          </p:nvPr>
        </p:nvSpPr>
        <p:spPr/>
        <p:txBody>
          <a:bodyPr/>
          <a:lstStyle/>
          <a:p>
            <a:r>
              <a:rPr lang="en-US" dirty="0"/>
              <a:t>Determining credit risk</a:t>
            </a:r>
          </a:p>
          <a:p>
            <a:r>
              <a:rPr lang="en-US" dirty="0"/>
              <a:t>Developing new medicines</a:t>
            </a:r>
          </a:p>
          <a:p>
            <a:r>
              <a:rPr lang="en-US" dirty="0"/>
              <a:t>Finding more efficient ways to deliver products and services</a:t>
            </a:r>
          </a:p>
          <a:p>
            <a:r>
              <a:rPr lang="en-US" dirty="0"/>
              <a:t>Preventing fraud</a:t>
            </a:r>
          </a:p>
          <a:p>
            <a:r>
              <a:rPr lang="en-US" dirty="0"/>
              <a:t>Uncovering cyber threats</a:t>
            </a:r>
          </a:p>
          <a:p>
            <a:r>
              <a:rPr lang="en-US" dirty="0"/>
              <a:t>Retaining the most valuable customers</a:t>
            </a:r>
          </a:p>
          <a:p>
            <a:endParaRPr lang="en-IN" dirty="0"/>
          </a:p>
        </p:txBody>
      </p:sp>
    </p:spTree>
    <p:extLst>
      <p:ext uri="{BB962C8B-B14F-4D97-AF65-F5344CB8AC3E}">
        <p14:creationId xmlns:p14="http://schemas.microsoft.com/office/powerpoint/2010/main" val="4235468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7F16-1441-4F17-8D7C-C7AC81DA6D51}"/>
              </a:ext>
            </a:extLst>
          </p:cNvPr>
          <p:cNvSpPr>
            <a:spLocks noGrp="1"/>
          </p:cNvSpPr>
          <p:nvPr>
            <p:ph type="title"/>
          </p:nvPr>
        </p:nvSpPr>
        <p:spPr/>
        <p:txBody>
          <a:bodyPr/>
          <a:lstStyle/>
          <a:p>
            <a:r>
              <a:rPr lang="en-US" dirty="0"/>
              <a:t>Classification of Data analytics</a:t>
            </a:r>
            <a:endParaRPr lang="en-IN" dirty="0"/>
          </a:p>
        </p:txBody>
      </p:sp>
      <p:sp>
        <p:nvSpPr>
          <p:cNvPr id="3" name="Content Placeholder 2">
            <a:extLst>
              <a:ext uri="{FF2B5EF4-FFF2-40B4-BE49-F238E27FC236}">
                <a16:creationId xmlns:a16="http://schemas.microsoft.com/office/drawing/2014/main" id="{0B527D58-C36D-4F4F-B34A-7B931D4EB9A1}"/>
              </a:ext>
            </a:extLst>
          </p:cNvPr>
          <p:cNvSpPr>
            <a:spLocks noGrp="1"/>
          </p:cNvSpPr>
          <p:nvPr>
            <p:ph idx="1"/>
          </p:nvPr>
        </p:nvSpPr>
        <p:spPr/>
        <p:txBody>
          <a:bodyPr/>
          <a:lstStyle/>
          <a:p>
            <a:r>
              <a:rPr lang="en-US" dirty="0"/>
              <a:t>Descriptive Analytics – What happened? (</a:t>
            </a:r>
            <a:r>
              <a:rPr lang="en-US" dirty="0" err="1"/>
              <a:t>eg:reports</a:t>
            </a:r>
            <a:r>
              <a:rPr lang="en-US" dirty="0"/>
              <a:t>, data dashboard)</a:t>
            </a:r>
          </a:p>
          <a:p>
            <a:r>
              <a:rPr lang="en-US" dirty="0"/>
              <a:t>Diagnostic Analytics – Why did it happen? (</a:t>
            </a:r>
            <a:r>
              <a:rPr lang="en-US" dirty="0" err="1"/>
              <a:t>eg</a:t>
            </a:r>
            <a:r>
              <a:rPr lang="en-US" dirty="0"/>
              <a:t> : Correlations, Data mining)</a:t>
            </a:r>
          </a:p>
          <a:p>
            <a:r>
              <a:rPr lang="en-US" dirty="0"/>
              <a:t>Predictive Analytics – What will happen?</a:t>
            </a:r>
          </a:p>
          <a:p>
            <a:pPr marL="0" indent="0">
              <a:buNone/>
            </a:pPr>
            <a:r>
              <a:rPr lang="en-US" dirty="0"/>
              <a:t>     Historical data </a:t>
            </a:r>
            <a:r>
              <a:rPr lang="en-US" dirty="0">
                <a:sym typeface="Wingdings" panose="05000000000000000000" pitchFamily="2" charset="2"/>
              </a:rPr>
              <a:t> Predictive Algorithm  Model </a:t>
            </a:r>
          </a:p>
          <a:p>
            <a:pPr marL="0" indent="0">
              <a:buNone/>
            </a:pPr>
            <a:r>
              <a:rPr lang="en-US" dirty="0">
                <a:sym typeface="Wingdings" panose="05000000000000000000" pitchFamily="2" charset="2"/>
              </a:rPr>
              <a:t>     New data Model  Predictions</a:t>
            </a:r>
            <a:endParaRPr lang="en-US" dirty="0"/>
          </a:p>
          <a:p>
            <a:r>
              <a:rPr lang="en-US" dirty="0"/>
              <a:t>Prescriptive Analytics – How can we make it happen? (</a:t>
            </a:r>
            <a:r>
              <a:rPr lang="en-US" dirty="0" err="1"/>
              <a:t>eg</a:t>
            </a:r>
            <a:r>
              <a:rPr lang="en-US"/>
              <a:t>: simulation</a:t>
            </a:r>
            <a:r>
              <a:rPr lang="en-US" dirty="0"/>
              <a:t>, decision analysis)</a:t>
            </a:r>
            <a:endParaRPr lang="en-IN" dirty="0"/>
          </a:p>
        </p:txBody>
      </p:sp>
    </p:spTree>
    <p:extLst>
      <p:ext uri="{BB962C8B-B14F-4D97-AF65-F5344CB8AC3E}">
        <p14:creationId xmlns:p14="http://schemas.microsoft.com/office/powerpoint/2010/main" val="2706290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Steps Involved in Predictive Analysis</a:t>
            </a:r>
          </a:p>
        </p:txBody>
      </p:sp>
      <p:pic>
        <p:nvPicPr>
          <p:cNvPr id="4" name="Picture 3"/>
          <p:cNvPicPr>
            <a:picLocks noChangeAspect="1"/>
          </p:cNvPicPr>
          <p:nvPr/>
        </p:nvPicPr>
        <p:blipFill>
          <a:blip r:embed="rId2"/>
          <a:stretch>
            <a:fillRect/>
          </a:stretch>
        </p:blipFill>
        <p:spPr>
          <a:xfrm>
            <a:off x="300037" y="2152650"/>
            <a:ext cx="11401425" cy="3467100"/>
          </a:xfrm>
          <a:prstGeom prst="rect">
            <a:avLst/>
          </a:prstGeom>
        </p:spPr>
      </p:pic>
    </p:spTree>
    <p:extLst>
      <p:ext uri="{BB962C8B-B14F-4D97-AF65-F5344CB8AC3E}">
        <p14:creationId xmlns:p14="http://schemas.microsoft.com/office/powerpoint/2010/main" val="245154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Steps</a:t>
            </a:r>
          </a:p>
        </p:txBody>
      </p:sp>
      <p:sp>
        <p:nvSpPr>
          <p:cNvPr id="3" name="Content Placeholder 2"/>
          <p:cNvSpPr>
            <a:spLocks noGrp="1"/>
          </p:cNvSpPr>
          <p:nvPr>
            <p:ph idx="1"/>
          </p:nvPr>
        </p:nvSpPr>
        <p:spPr/>
        <p:txBody>
          <a:bodyPr/>
          <a:lstStyle/>
          <a:p>
            <a:r>
              <a:rPr lang="en-IN" dirty="0"/>
              <a:t>Data Exploration: It is basically understanding the data</a:t>
            </a:r>
          </a:p>
          <a:p>
            <a:r>
              <a:rPr lang="en-IN" dirty="0"/>
              <a:t>Data Cleaning: It is used to get rid of redundancies in the data</a:t>
            </a:r>
          </a:p>
          <a:p>
            <a:r>
              <a:rPr lang="en-IN" dirty="0"/>
              <a:t>Data Modeling: Model Selection and building accounts for a very important part in predictive analysis</a:t>
            </a:r>
          </a:p>
          <a:p>
            <a:r>
              <a:rPr lang="en-IN" dirty="0"/>
              <a:t>Performance Analysis: After building the model, the analysis of the model is necessary for efficiency.</a:t>
            </a:r>
          </a:p>
        </p:txBody>
      </p:sp>
    </p:spTree>
    <p:extLst>
      <p:ext uri="{BB962C8B-B14F-4D97-AF65-F5344CB8AC3E}">
        <p14:creationId xmlns:p14="http://schemas.microsoft.com/office/powerpoint/2010/main" val="37110326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226</TotalTime>
  <Words>945</Words>
  <Application>Microsoft Office PowerPoint</Application>
  <PresentationFormat>Widescreen</PresentationFormat>
  <Paragraphs>73</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arial</vt:lpstr>
      <vt:lpstr>Calibri</vt:lpstr>
      <vt:lpstr>Calibri Light</vt:lpstr>
      <vt:lpstr>Georgia</vt:lpstr>
      <vt:lpstr>Poppins</vt:lpstr>
      <vt:lpstr>Office Theme</vt:lpstr>
      <vt:lpstr>Introduction to predictive modelling, Applications, Python packages, R packages &amp; Anaconda Navigator Installation </vt:lpstr>
      <vt:lpstr>What is Predictive Analytics</vt:lpstr>
      <vt:lpstr>Data Analytics</vt:lpstr>
      <vt:lpstr>Data Analysis</vt:lpstr>
      <vt:lpstr>What is the difference between Data Analysis and Data Analytics</vt:lpstr>
      <vt:lpstr>Why analytics is important?</vt:lpstr>
      <vt:lpstr>Classification of Data analytics</vt:lpstr>
      <vt:lpstr>Steps Involved in Predictive Analysis</vt:lpstr>
      <vt:lpstr>Steps</vt:lpstr>
      <vt:lpstr>Applications of Predictive analytics</vt:lpstr>
      <vt:lpstr>Python packages</vt:lpstr>
      <vt:lpstr>R Packages</vt:lpstr>
      <vt:lpstr>Anaconda Navigator</vt:lpstr>
      <vt:lpstr>PowerPoint Presentation</vt:lpstr>
      <vt:lpstr>PowerPoint Presentation</vt:lpstr>
      <vt:lpstr>PowerPoint Presentation</vt:lpstr>
      <vt:lpstr>PowerPoint Presentation</vt:lpstr>
      <vt:lpstr>Basics – Variables, Measurement and Data</vt:lpstr>
      <vt:lpstr>How data add value to business?</vt:lpstr>
      <vt:lpstr>Data Products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predictive modelling, Applications, Python packages and R packages</dc:title>
  <dc:creator>WoU_WSB</dc:creator>
  <cp:lastModifiedBy>Hemachandran k</cp:lastModifiedBy>
  <cp:revision>16</cp:revision>
  <dcterms:created xsi:type="dcterms:W3CDTF">2020-12-28T12:30:46Z</dcterms:created>
  <dcterms:modified xsi:type="dcterms:W3CDTF">2021-02-02T06:44:06Z</dcterms:modified>
</cp:coreProperties>
</file>

<file path=docProps/thumbnail.jpeg>
</file>